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57" r:id="rId4"/>
    <p:sldId id="266" r:id="rId5"/>
    <p:sldId id="270" r:id="rId6"/>
    <p:sldId id="265" r:id="rId7"/>
    <p:sldId id="267" r:id="rId8"/>
    <p:sldId id="268" r:id="rId9"/>
    <p:sldId id="269"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CFC66-8DC9-40FD-BC5C-6632A7951AA5}" type="datetimeFigureOut">
              <a:rPr lang="en-US" smtClean="0"/>
              <a:t>7/5/2023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70D3C-2BA0-489C-8477-46A3B8245259}" type="slidenum">
              <a:rPr lang="en-US" smtClean="0"/>
              <a:t>‹#›</a:t>
            </a:fld>
            <a:endParaRPr lang="en-US"/>
          </a:p>
        </p:txBody>
      </p:sp>
    </p:spTree>
    <p:extLst>
      <p:ext uri="{BB962C8B-B14F-4D97-AF65-F5344CB8AC3E}">
        <p14:creationId xmlns:p14="http://schemas.microsoft.com/office/powerpoint/2010/main" val="3047208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70D3C-2BA0-489C-8477-46A3B8245259}" type="slidenum">
              <a:rPr lang="en-US" smtClean="0"/>
              <a:t>1</a:t>
            </a:fld>
            <a:endParaRPr lang="en-US"/>
          </a:p>
        </p:txBody>
      </p:sp>
    </p:spTree>
    <p:extLst>
      <p:ext uri="{BB962C8B-B14F-4D97-AF65-F5344CB8AC3E}">
        <p14:creationId xmlns:p14="http://schemas.microsoft.com/office/powerpoint/2010/main" val="734927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6517EAD-369A-4739-988B-697A150B760E}" type="datetime1">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9C9C57-8EBE-467F-B462-AA182B80161F}" type="slidenum">
              <a:rPr lang="en-US" smtClean="0"/>
              <a:t>‹#›</a:t>
            </a:fld>
            <a:endParaRPr lang="en-US"/>
          </a:p>
        </p:txBody>
      </p:sp>
    </p:spTree>
    <p:extLst>
      <p:ext uri="{BB962C8B-B14F-4D97-AF65-F5344CB8AC3E}">
        <p14:creationId xmlns:p14="http://schemas.microsoft.com/office/powerpoint/2010/main" val="1160047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9E8CBD-3C03-4CAE-8789-B207C1FAAAAC}" type="datetime1">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9C9C57-8EBE-467F-B462-AA182B80161F}" type="slidenum">
              <a:rPr lang="en-US" smtClean="0"/>
              <a:t>‹#›</a:t>
            </a:fld>
            <a:endParaRPr lang="en-US"/>
          </a:p>
        </p:txBody>
      </p:sp>
    </p:spTree>
    <p:extLst>
      <p:ext uri="{BB962C8B-B14F-4D97-AF65-F5344CB8AC3E}">
        <p14:creationId xmlns:p14="http://schemas.microsoft.com/office/powerpoint/2010/main" val="311554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D338D3-7E0E-4EB1-ADA0-467717E0C2D8}" type="datetime1">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9C9C57-8EBE-467F-B462-AA182B80161F}" type="slidenum">
              <a:rPr lang="en-US" smtClean="0"/>
              <a:t>‹#›</a:t>
            </a:fld>
            <a:endParaRPr lang="en-US"/>
          </a:p>
        </p:txBody>
      </p:sp>
    </p:spTree>
    <p:extLst>
      <p:ext uri="{BB962C8B-B14F-4D97-AF65-F5344CB8AC3E}">
        <p14:creationId xmlns:p14="http://schemas.microsoft.com/office/powerpoint/2010/main" val="32057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4FFC2A-7998-45B1-A51E-4729A95958A9}" type="datetime1">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9C9C57-8EBE-467F-B462-AA182B80161F}" type="slidenum">
              <a:rPr lang="en-US" smtClean="0"/>
              <a:t>‹#›</a:t>
            </a:fld>
            <a:endParaRPr lang="en-US"/>
          </a:p>
        </p:txBody>
      </p:sp>
    </p:spTree>
    <p:extLst>
      <p:ext uri="{BB962C8B-B14F-4D97-AF65-F5344CB8AC3E}">
        <p14:creationId xmlns:p14="http://schemas.microsoft.com/office/powerpoint/2010/main" val="521096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775E20-588D-49F0-93C0-A1B4D7DEFA99}" type="datetime1">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9C9C57-8EBE-467F-B462-AA182B80161F}" type="slidenum">
              <a:rPr lang="en-US" smtClean="0"/>
              <a:t>‹#›</a:t>
            </a:fld>
            <a:endParaRPr lang="en-US"/>
          </a:p>
        </p:txBody>
      </p:sp>
    </p:spTree>
    <p:extLst>
      <p:ext uri="{BB962C8B-B14F-4D97-AF65-F5344CB8AC3E}">
        <p14:creationId xmlns:p14="http://schemas.microsoft.com/office/powerpoint/2010/main" val="270047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257C3B-3A7C-46E9-9E10-02A3905FC1A5}" type="datetime1">
              <a:rPr lang="en-US" smtClean="0"/>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9C9C57-8EBE-467F-B462-AA182B80161F}" type="slidenum">
              <a:rPr lang="en-US" smtClean="0"/>
              <a:t>‹#›</a:t>
            </a:fld>
            <a:endParaRPr lang="en-US"/>
          </a:p>
        </p:txBody>
      </p:sp>
    </p:spTree>
    <p:extLst>
      <p:ext uri="{BB962C8B-B14F-4D97-AF65-F5344CB8AC3E}">
        <p14:creationId xmlns:p14="http://schemas.microsoft.com/office/powerpoint/2010/main" val="521150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ED6182-8CB0-4C20-BCD4-67CD497B19E6}" type="datetime1">
              <a:rPr lang="en-US" smtClean="0"/>
              <a:t>7/5/2023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9C9C57-8EBE-467F-B462-AA182B80161F}" type="slidenum">
              <a:rPr lang="en-US" smtClean="0"/>
              <a:t>‹#›</a:t>
            </a:fld>
            <a:endParaRPr lang="en-US"/>
          </a:p>
        </p:txBody>
      </p:sp>
    </p:spTree>
    <p:extLst>
      <p:ext uri="{BB962C8B-B14F-4D97-AF65-F5344CB8AC3E}">
        <p14:creationId xmlns:p14="http://schemas.microsoft.com/office/powerpoint/2010/main" val="3700820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0155F3-0E0B-454A-8D14-2A63AC58C59B}" type="datetime1">
              <a:rPr lang="en-US" smtClean="0"/>
              <a:t>7/5/2023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9C9C57-8EBE-467F-B462-AA182B80161F}" type="slidenum">
              <a:rPr lang="en-US" smtClean="0"/>
              <a:t>‹#›</a:t>
            </a:fld>
            <a:endParaRPr lang="en-US"/>
          </a:p>
        </p:txBody>
      </p:sp>
    </p:spTree>
    <p:extLst>
      <p:ext uri="{BB962C8B-B14F-4D97-AF65-F5344CB8AC3E}">
        <p14:creationId xmlns:p14="http://schemas.microsoft.com/office/powerpoint/2010/main" val="288135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66606-8E67-4DB9-9D82-CF26785AA19F}" type="datetime1">
              <a:rPr lang="en-US" smtClean="0"/>
              <a:t>7/5/2023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9C9C57-8EBE-467F-B462-AA182B80161F}" type="slidenum">
              <a:rPr lang="en-US" smtClean="0"/>
              <a:t>‹#›</a:t>
            </a:fld>
            <a:endParaRPr lang="en-US"/>
          </a:p>
        </p:txBody>
      </p:sp>
    </p:spTree>
    <p:extLst>
      <p:ext uri="{BB962C8B-B14F-4D97-AF65-F5344CB8AC3E}">
        <p14:creationId xmlns:p14="http://schemas.microsoft.com/office/powerpoint/2010/main" val="2292328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A74BD0-6039-494A-947A-7314DC649823}" type="datetime1">
              <a:rPr lang="en-US" smtClean="0"/>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9C9C57-8EBE-467F-B462-AA182B80161F}" type="slidenum">
              <a:rPr lang="en-US" smtClean="0"/>
              <a:t>‹#›</a:t>
            </a:fld>
            <a:endParaRPr lang="en-US"/>
          </a:p>
        </p:txBody>
      </p:sp>
    </p:spTree>
    <p:extLst>
      <p:ext uri="{BB962C8B-B14F-4D97-AF65-F5344CB8AC3E}">
        <p14:creationId xmlns:p14="http://schemas.microsoft.com/office/powerpoint/2010/main" val="366219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24C5AA-764D-4FC5-B8F7-9AC578FF5F7D}" type="datetime1">
              <a:rPr lang="en-US" smtClean="0"/>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9C9C57-8EBE-467F-B462-AA182B80161F}" type="slidenum">
              <a:rPr lang="en-US" smtClean="0"/>
              <a:t>‹#›</a:t>
            </a:fld>
            <a:endParaRPr lang="en-US"/>
          </a:p>
        </p:txBody>
      </p:sp>
    </p:spTree>
    <p:extLst>
      <p:ext uri="{BB962C8B-B14F-4D97-AF65-F5344CB8AC3E}">
        <p14:creationId xmlns:p14="http://schemas.microsoft.com/office/powerpoint/2010/main" val="1959339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8B32B-445A-41F3-B83D-D68895B616C5}" type="datetime1">
              <a:rPr lang="en-US" smtClean="0"/>
              <a:t>7/5/2023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9C9C57-8EBE-467F-B462-AA182B80161F}" type="slidenum">
              <a:rPr lang="en-US" smtClean="0"/>
              <a:t>‹#›</a:t>
            </a:fld>
            <a:endParaRPr lang="en-US"/>
          </a:p>
        </p:txBody>
      </p:sp>
    </p:spTree>
    <p:extLst>
      <p:ext uri="{BB962C8B-B14F-4D97-AF65-F5344CB8AC3E}">
        <p14:creationId xmlns:p14="http://schemas.microsoft.com/office/powerpoint/2010/main" val="3029597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simplilearn.com/" TargetMode="External"/><Relationship Id="rId5" Type="http://schemas.openxmlformats.org/officeDocument/2006/relationships/hyperlink" Target="https://www.geeksforgeeks.org/" TargetMode="External"/><Relationship Id="rId4" Type="http://schemas.openxmlformats.org/officeDocument/2006/relationships/hyperlink" Target="http://www.mathworks.com/"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b="15663"/>
          <a:stretch/>
        </p:blipFill>
        <p:spPr>
          <a:xfrm>
            <a:off x="0" y="0"/>
            <a:ext cx="12192000" cy="6864439"/>
          </a:xfrm>
          <a:prstGeom prst="rect">
            <a:avLst/>
          </a:prstGeom>
        </p:spPr>
      </p:pic>
      <p:sp>
        <p:nvSpPr>
          <p:cNvPr id="2" name="Title 1"/>
          <p:cNvSpPr>
            <a:spLocks noGrp="1"/>
          </p:cNvSpPr>
          <p:nvPr>
            <p:ph type="ctrTitle"/>
          </p:nvPr>
        </p:nvSpPr>
        <p:spPr/>
        <p:txBody>
          <a:bodyPr/>
          <a:lstStyle/>
          <a:p>
            <a:r>
              <a:rPr lang="en-US"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Image Steganography</a:t>
            </a:r>
            <a:endParaRPr lang="en-US"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3" name="Subtitle 2"/>
          <p:cNvSpPr>
            <a:spLocks noGrp="1"/>
          </p:cNvSpPr>
          <p:nvPr>
            <p:ph type="subTitle" idx="1"/>
          </p:nvPr>
        </p:nvSpPr>
        <p:spPr/>
        <p:txBody>
          <a:bodyPr/>
          <a:lstStyle/>
          <a:p>
            <a:r>
              <a:rPr lang="en-US"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Using MATLAB</a:t>
            </a:r>
            <a:endParaRPr lang="en-US"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6" name="Subtitle 2"/>
          <p:cNvSpPr txBox="1">
            <a:spLocks/>
          </p:cNvSpPr>
          <p:nvPr/>
        </p:nvSpPr>
        <p:spPr>
          <a:xfrm>
            <a:off x="1088265" y="6455860"/>
            <a:ext cx="10015470" cy="3030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dirty="0" err="1" smtClean="0">
                <a:solidFill>
                  <a:schemeClr val="bg1"/>
                </a:solidFill>
                <a:effectLst>
                  <a:outerShdw blurRad="38100" dist="38100" dir="2700000" algn="tl">
                    <a:srgbClr val="000000">
                      <a:alpha val="43137"/>
                    </a:srgbClr>
                  </a:outerShdw>
                </a:effectLst>
                <a:latin typeface="Baskerville Old Face" panose="02020602080505020303" pitchFamily="18" charset="0"/>
              </a:rPr>
              <a:t>Ilham</a:t>
            </a:r>
            <a:r>
              <a:rPr lang="en-US" sz="1500"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 Hamid 21PWCSE2017		 </a:t>
            </a:r>
            <a:r>
              <a:rPr lang="en-US" sz="1500" dirty="0" err="1" smtClean="0">
                <a:solidFill>
                  <a:schemeClr val="bg1"/>
                </a:solidFill>
                <a:effectLst>
                  <a:outerShdw blurRad="38100" dist="38100" dir="2700000" algn="tl">
                    <a:srgbClr val="000000">
                      <a:alpha val="43137"/>
                    </a:srgbClr>
                  </a:outerShdw>
                </a:effectLst>
                <a:latin typeface="Baskerville Old Face" panose="02020602080505020303" pitchFamily="18" charset="0"/>
              </a:rPr>
              <a:t>Aimal</a:t>
            </a:r>
            <a:r>
              <a:rPr lang="en-US" sz="1500"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 Khan 21PWCSE1996 		Alina </a:t>
            </a:r>
            <a:r>
              <a:rPr lang="en-US" sz="1500" dirty="0" err="1" smtClean="0">
                <a:solidFill>
                  <a:schemeClr val="bg1"/>
                </a:solidFill>
                <a:effectLst>
                  <a:outerShdw blurRad="38100" dist="38100" dir="2700000" algn="tl">
                    <a:srgbClr val="000000">
                      <a:alpha val="43137"/>
                    </a:srgbClr>
                  </a:outerShdw>
                </a:effectLst>
                <a:latin typeface="Baskerville Old Face" panose="02020602080505020303" pitchFamily="18" charset="0"/>
              </a:rPr>
              <a:t>Khewal</a:t>
            </a:r>
            <a:r>
              <a:rPr lang="en-US" sz="1500"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 21PWCSE2060</a:t>
            </a:r>
            <a:endParaRPr lang="en-US" sz="1500"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7" name="Slide Number Placeholder 6"/>
          <p:cNvSpPr>
            <a:spLocks noGrp="1"/>
          </p:cNvSpPr>
          <p:nvPr>
            <p:ph type="sldNum" sz="quarter" idx="12"/>
          </p:nvPr>
        </p:nvSpPr>
        <p:spPr/>
        <p:txBody>
          <a:bodyPr/>
          <a:lstStyle/>
          <a:p>
            <a:fld id="{399C9C57-8EBE-467F-B462-AA182B80161F}" type="slidenum">
              <a:rPr lang="en-US" smtClean="0"/>
              <a:t>1</a:t>
            </a:fld>
            <a:endParaRPr lang="en-US"/>
          </a:p>
        </p:txBody>
      </p:sp>
    </p:spTree>
    <p:extLst>
      <p:ext uri="{BB962C8B-B14F-4D97-AF65-F5344CB8AC3E}">
        <p14:creationId xmlns:p14="http://schemas.microsoft.com/office/powerpoint/2010/main" val="2021464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pPr algn="ctr"/>
            <a:r>
              <a:rPr lang="en-US" dirty="0">
                <a:solidFill>
                  <a:schemeClr val="bg1"/>
                </a:solidFill>
                <a:effectLst>
                  <a:outerShdw blurRad="38100" dist="38100" dir="2700000" algn="tl">
                    <a:srgbClr val="000000">
                      <a:alpha val="43137"/>
                    </a:srgbClr>
                  </a:outerShdw>
                </a:effectLst>
                <a:latin typeface="Baskerville Old Face" panose="02020602080505020303" pitchFamily="18" charset="0"/>
              </a:rPr>
              <a:t>REFERENCES</a:t>
            </a:r>
          </a:p>
        </p:txBody>
      </p:sp>
      <p:sp>
        <p:nvSpPr>
          <p:cNvPr id="3" name="Content Placeholder 2"/>
          <p:cNvSpPr>
            <a:spLocks noGrp="1"/>
          </p:cNvSpPr>
          <p:nvPr>
            <p:ph idx="1"/>
          </p:nvPr>
        </p:nvSpPr>
        <p:spPr>
          <a:xfrm>
            <a:off x="567744" y="2216989"/>
            <a:ext cx="8962622" cy="3192138"/>
          </a:xfrm>
        </p:spPr>
        <p:txBody>
          <a:bodyPr>
            <a:noAutofit/>
          </a:bodyPr>
          <a:lstStyle/>
          <a:p>
            <a:pPr marL="0" indent="0" algn="just">
              <a:buNone/>
            </a:pPr>
            <a:r>
              <a:rPr lang="en-US" sz="2000" dirty="0" smtClean="0">
                <a:solidFill>
                  <a:schemeClr val="bg1"/>
                </a:solidFill>
                <a:latin typeface="Times New Roman" panose="02020603050405020304" pitchFamily="18" charset="0"/>
                <a:cs typeface="Times New Roman" panose="02020603050405020304" pitchFamily="18" charset="0"/>
                <a:hlinkClick r:id="rId4"/>
              </a:rPr>
              <a:t>http://www.mathworks.com</a:t>
            </a:r>
            <a:endParaRPr lang="en-US" sz="2000" dirty="0" smtClean="0">
              <a:solidFill>
                <a:schemeClr val="bg1"/>
              </a:solidFill>
              <a:latin typeface="Times New Roman" panose="02020603050405020304" pitchFamily="18" charset="0"/>
              <a:cs typeface="Times New Roman" panose="02020603050405020304" pitchFamily="18" charset="0"/>
            </a:endParaRPr>
          </a:p>
          <a:p>
            <a:pPr marL="0" indent="0" algn="just">
              <a:buNone/>
            </a:pPr>
            <a:r>
              <a:rPr lang="en-US" sz="2000" dirty="0" smtClean="0">
                <a:solidFill>
                  <a:schemeClr val="bg1"/>
                </a:solidFill>
                <a:latin typeface="Times New Roman" panose="02020603050405020304" pitchFamily="18" charset="0"/>
                <a:cs typeface="Times New Roman" panose="02020603050405020304" pitchFamily="18" charset="0"/>
                <a:hlinkClick r:id="rId5"/>
              </a:rPr>
              <a:t>https://www.geeksforgeeks.org</a:t>
            </a:r>
            <a:endParaRPr lang="en-US" sz="2000" dirty="0" smtClean="0">
              <a:solidFill>
                <a:schemeClr val="bg1"/>
              </a:solidFill>
              <a:latin typeface="Times New Roman" panose="02020603050405020304" pitchFamily="18" charset="0"/>
              <a:cs typeface="Times New Roman" panose="02020603050405020304" pitchFamily="18" charset="0"/>
            </a:endParaRPr>
          </a:p>
          <a:p>
            <a:pPr marL="0" indent="0" algn="just">
              <a:buNone/>
            </a:pPr>
            <a:r>
              <a:rPr lang="en-US" sz="2000" dirty="0" smtClean="0">
                <a:solidFill>
                  <a:schemeClr val="bg1"/>
                </a:solidFill>
                <a:latin typeface="Times New Roman" panose="02020603050405020304" pitchFamily="18" charset="0"/>
                <a:cs typeface="Times New Roman" panose="02020603050405020304" pitchFamily="18" charset="0"/>
                <a:hlinkClick r:id="rId6"/>
              </a:rPr>
              <a:t>https://www.simplilearn.com/</a:t>
            </a:r>
            <a:endParaRPr lang="en-US" sz="2000" dirty="0" smtClean="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99C9C57-8EBE-467F-B462-AA182B80161F}" type="slidenum">
              <a:rPr lang="en-US" smtClean="0"/>
              <a:t>10</a:t>
            </a:fld>
            <a:endParaRPr lang="en-US"/>
          </a:p>
        </p:txBody>
      </p:sp>
    </p:spTree>
    <p:extLst>
      <p:ext uri="{BB962C8B-B14F-4D97-AF65-F5344CB8AC3E}">
        <p14:creationId xmlns:p14="http://schemas.microsoft.com/office/powerpoint/2010/main" val="2841725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pPr algn="ctr"/>
            <a:r>
              <a:rPr lang="en-US"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CONTENTS</a:t>
            </a:r>
            <a:endParaRPr lang="en-US"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3" name="Content Placeholder 2"/>
          <p:cNvSpPr>
            <a:spLocks noGrp="1"/>
          </p:cNvSpPr>
          <p:nvPr>
            <p:ph idx="1"/>
          </p:nvPr>
        </p:nvSpPr>
        <p:spPr/>
        <p:txBody>
          <a:bodyPr>
            <a:normAutofit/>
          </a:bodyPr>
          <a:lstStyle/>
          <a:p>
            <a:r>
              <a:rPr lang="en-US" sz="2000" dirty="0" smtClean="0">
                <a:solidFill>
                  <a:schemeClr val="bg1"/>
                </a:solidFill>
                <a:latin typeface="Times New Roman" panose="02020603050405020304" pitchFamily="18" charset="0"/>
                <a:cs typeface="Times New Roman" panose="02020603050405020304" pitchFamily="18" charset="0"/>
              </a:rPr>
              <a:t>Problem Statement</a:t>
            </a:r>
          </a:p>
          <a:p>
            <a:r>
              <a:rPr lang="en-US" sz="2000" dirty="0" smtClean="0">
                <a:solidFill>
                  <a:schemeClr val="bg1"/>
                </a:solidFill>
                <a:latin typeface="Times New Roman" panose="02020603050405020304" pitchFamily="18" charset="0"/>
                <a:cs typeface="Times New Roman" panose="02020603050405020304" pitchFamily="18" charset="0"/>
              </a:rPr>
              <a:t>Steganography</a:t>
            </a:r>
          </a:p>
          <a:p>
            <a:r>
              <a:rPr lang="en-US" sz="2000" dirty="0" smtClean="0">
                <a:solidFill>
                  <a:schemeClr val="bg1"/>
                </a:solidFill>
                <a:latin typeface="Times New Roman" panose="02020603050405020304" pitchFamily="18" charset="0"/>
                <a:cs typeface="Times New Roman" panose="02020603050405020304" pitchFamily="18" charset="0"/>
              </a:rPr>
              <a:t>Concept of LSB Based </a:t>
            </a:r>
            <a:r>
              <a:rPr lang="en-US" sz="2000" dirty="0">
                <a:solidFill>
                  <a:schemeClr val="bg1"/>
                </a:solidFill>
                <a:latin typeface="Times New Roman" panose="02020603050405020304" pitchFamily="18" charset="0"/>
                <a:cs typeface="Times New Roman" panose="02020603050405020304" pitchFamily="18" charset="0"/>
              </a:rPr>
              <a:t>D</a:t>
            </a:r>
            <a:r>
              <a:rPr lang="en-US" sz="2000" dirty="0" smtClean="0">
                <a:solidFill>
                  <a:schemeClr val="bg1"/>
                </a:solidFill>
                <a:latin typeface="Times New Roman" panose="02020603050405020304" pitchFamily="18" charset="0"/>
                <a:cs typeface="Times New Roman" panose="02020603050405020304" pitchFamily="18" charset="0"/>
              </a:rPr>
              <a:t>ata Embedding</a:t>
            </a:r>
          </a:p>
          <a:p>
            <a:r>
              <a:rPr lang="en-US" sz="2000" dirty="0" smtClean="0">
                <a:solidFill>
                  <a:schemeClr val="bg1"/>
                </a:solidFill>
                <a:latin typeface="Times New Roman" panose="02020603050405020304" pitchFamily="18" charset="0"/>
                <a:cs typeface="Times New Roman" panose="02020603050405020304" pitchFamily="18" charset="0"/>
              </a:rPr>
              <a:t>MATLAB</a:t>
            </a:r>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smtClean="0">
                <a:solidFill>
                  <a:schemeClr val="bg1"/>
                </a:solidFill>
                <a:latin typeface="Times New Roman" panose="02020603050405020304" pitchFamily="18" charset="0"/>
                <a:cs typeface="Times New Roman" panose="02020603050405020304" pitchFamily="18" charset="0"/>
              </a:rPr>
              <a:t>Proposed Methodology</a:t>
            </a:r>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Results</a:t>
            </a:r>
          </a:p>
          <a:p>
            <a:r>
              <a:rPr lang="en-US" sz="2000" dirty="0">
                <a:solidFill>
                  <a:schemeClr val="bg1"/>
                </a:solidFill>
                <a:latin typeface="Times New Roman" panose="02020603050405020304" pitchFamily="18" charset="0"/>
                <a:cs typeface="Times New Roman" panose="02020603050405020304" pitchFamily="18" charset="0"/>
              </a:rPr>
              <a:t>Conclusion</a:t>
            </a:r>
          </a:p>
          <a:p>
            <a:r>
              <a:rPr lang="en-US" sz="2000" dirty="0">
                <a:solidFill>
                  <a:schemeClr val="bg1"/>
                </a:solidFill>
                <a:latin typeface="Times New Roman" panose="02020603050405020304" pitchFamily="18" charset="0"/>
                <a:cs typeface="Times New Roman" panose="02020603050405020304" pitchFamily="18" charset="0"/>
              </a:rPr>
              <a:t>References </a:t>
            </a:r>
          </a:p>
        </p:txBody>
      </p:sp>
      <p:sp>
        <p:nvSpPr>
          <p:cNvPr id="5" name="Slide Number Placeholder 4"/>
          <p:cNvSpPr>
            <a:spLocks noGrp="1"/>
          </p:cNvSpPr>
          <p:nvPr>
            <p:ph type="sldNum" sz="quarter" idx="12"/>
          </p:nvPr>
        </p:nvSpPr>
        <p:spPr/>
        <p:txBody>
          <a:bodyPr/>
          <a:lstStyle/>
          <a:p>
            <a:fld id="{399C9C57-8EBE-467F-B462-AA182B80161F}" type="slidenum">
              <a:rPr lang="en-US" smtClean="0"/>
              <a:t>2</a:t>
            </a:fld>
            <a:endParaRPr lang="en-US"/>
          </a:p>
        </p:txBody>
      </p:sp>
    </p:spTree>
    <p:extLst>
      <p:ext uri="{BB962C8B-B14F-4D97-AF65-F5344CB8AC3E}">
        <p14:creationId xmlns:p14="http://schemas.microsoft.com/office/powerpoint/2010/main" val="19226182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pPr algn="ctr"/>
            <a:r>
              <a:rPr lang="en-US" dirty="0">
                <a:solidFill>
                  <a:schemeClr val="bg1"/>
                </a:solidFill>
                <a:effectLst>
                  <a:outerShdw blurRad="38100" dist="38100" dir="2700000" algn="tl">
                    <a:srgbClr val="000000">
                      <a:alpha val="43137"/>
                    </a:srgbClr>
                  </a:outerShdw>
                </a:effectLst>
                <a:latin typeface="Baskerville Old Face" panose="02020602080505020303" pitchFamily="18" charset="0"/>
              </a:rPr>
              <a:t>PROBLEM STATEMENT</a:t>
            </a:r>
          </a:p>
        </p:txBody>
      </p:sp>
      <p:sp>
        <p:nvSpPr>
          <p:cNvPr id="3" name="Content Placeholder 2"/>
          <p:cNvSpPr>
            <a:spLocks noGrp="1"/>
          </p:cNvSpPr>
          <p:nvPr>
            <p:ph idx="1"/>
          </p:nvPr>
        </p:nvSpPr>
        <p:spPr>
          <a:xfrm>
            <a:off x="438955" y="1895017"/>
            <a:ext cx="8962622" cy="1535760"/>
          </a:xfrm>
        </p:spPr>
        <p:txBody>
          <a:bodyPr>
            <a:noAutofit/>
          </a:bodyPr>
          <a:lstStyle/>
          <a:p>
            <a:pPr marL="0" indent="0" algn="just">
              <a:buNone/>
            </a:pPr>
            <a:r>
              <a:rPr lang="en-US" sz="2000" dirty="0">
                <a:solidFill>
                  <a:schemeClr val="bg1"/>
                </a:solidFill>
                <a:latin typeface="Times New Roman" panose="02020603050405020304" pitchFamily="18" charset="0"/>
                <a:cs typeface="Times New Roman" panose="02020603050405020304" pitchFamily="18" charset="0"/>
              </a:rPr>
              <a:t>In today's digital era, secure communication and the protection of sensitive information </a:t>
            </a:r>
            <a:r>
              <a:rPr lang="en-US" sz="2000" dirty="0" smtClean="0">
                <a:solidFill>
                  <a:schemeClr val="bg1"/>
                </a:solidFill>
                <a:latin typeface="Times New Roman" panose="02020603050405020304" pitchFamily="18" charset="0"/>
                <a:cs typeface="Times New Roman" panose="02020603050405020304" pitchFamily="18" charset="0"/>
              </a:rPr>
              <a:t>has become crucial. Traditional </a:t>
            </a:r>
            <a:r>
              <a:rPr lang="en-US" sz="2000" dirty="0">
                <a:solidFill>
                  <a:schemeClr val="bg1"/>
                </a:solidFill>
                <a:latin typeface="Times New Roman" panose="02020603050405020304" pitchFamily="18" charset="0"/>
                <a:cs typeface="Times New Roman" panose="02020603050405020304" pitchFamily="18" charset="0"/>
              </a:rPr>
              <a:t>encryption techniques alone may not provide sufficient security against potential threats</a:t>
            </a:r>
            <a:r>
              <a:rPr lang="en-US" sz="2000" dirty="0" smtClean="0">
                <a:solidFill>
                  <a:schemeClr val="bg1"/>
                </a:solidFill>
                <a:latin typeface="Times New Roman" panose="02020603050405020304" pitchFamily="18" charset="0"/>
                <a:cs typeface="Times New Roman" panose="02020603050405020304" pitchFamily="18" charset="0"/>
              </a:rPr>
              <a:t>.</a:t>
            </a:r>
          </a:p>
        </p:txBody>
      </p:sp>
      <p:sp>
        <p:nvSpPr>
          <p:cNvPr id="4" name="Content Placeholder 2"/>
          <p:cNvSpPr txBox="1">
            <a:spLocks/>
          </p:cNvSpPr>
          <p:nvPr/>
        </p:nvSpPr>
        <p:spPr>
          <a:xfrm>
            <a:off x="438955" y="3042679"/>
            <a:ext cx="8962623" cy="34547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smtClean="0">
                <a:solidFill>
                  <a:schemeClr val="bg1"/>
                </a:solidFill>
                <a:latin typeface="Times New Roman" panose="02020603050405020304" pitchFamily="18" charset="0"/>
                <a:cs typeface="Times New Roman" panose="02020603050405020304" pitchFamily="18" charset="0"/>
              </a:rPr>
              <a:t>Hence, there is a need for an advanced approach that combines encryption with steganography, enabling the hidden transmission of secret information within innocuous digital media such as images, videos, or audio files. This project aims to address this requirement by implementing LSB-based steganography using MATLAB, providing an effective means to safeguard sensitive data during transmission, enhancing the confidentiality and integrity of communication channels.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399C9C57-8EBE-467F-B462-AA182B80161F}" type="slidenum">
              <a:rPr lang="en-US" smtClean="0"/>
              <a:t>3</a:t>
            </a:fld>
            <a:endParaRPr lang="en-US"/>
          </a:p>
        </p:txBody>
      </p:sp>
    </p:spTree>
    <p:extLst>
      <p:ext uri="{BB962C8B-B14F-4D97-AF65-F5344CB8AC3E}">
        <p14:creationId xmlns:p14="http://schemas.microsoft.com/office/powerpoint/2010/main" val="1752757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pPr algn="ctr"/>
            <a:r>
              <a:rPr lang="en-US" dirty="0">
                <a:solidFill>
                  <a:schemeClr val="bg1"/>
                </a:solidFill>
                <a:effectLst>
                  <a:outerShdw blurRad="38100" dist="38100" dir="2700000" algn="tl">
                    <a:srgbClr val="000000">
                      <a:alpha val="43137"/>
                    </a:srgbClr>
                  </a:outerShdw>
                </a:effectLst>
                <a:latin typeface="Baskerville Old Face" panose="02020602080505020303" pitchFamily="18" charset="0"/>
              </a:rPr>
              <a:t>STEGANOGRAPHY</a:t>
            </a:r>
          </a:p>
        </p:txBody>
      </p:sp>
      <p:sp>
        <p:nvSpPr>
          <p:cNvPr id="3" name="Content Placeholder 2"/>
          <p:cNvSpPr>
            <a:spLocks noGrp="1"/>
          </p:cNvSpPr>
          <p:nvPr>
            <p:ph idx="1"/>
          </p:nvPr>
        </p:nvSpPr>
        <p:spPr>
          <a:xfrm>
            <a:off x="438955" y="1895017"/>
            <a:ext cx="8962622" cy="3192138"/>
          </a:xfrm>
        </p:spPr>
        <p:txBody>
          <a:bodyPr>
            <a:noAutofit/>
          </a:bodyPr>
          <a:lstStyle/>
          <a:p>
            <a:pPr marL="0" indent="0" algn="just">
              <a:buNone/>
            </a:pPr>
            <a:r>
              <a:rPr lang="en-US" sz="2000" dirty="0">
                <a:solidFill>
                  <a:schemeClr val="bg1"/>
                </a:solidFill>
                <a:latin typeface="Times New Roman" panose="02020603050405020304" pitchFamily="18" charset="0"/>
                <a:cs typeface="Times New Roman" panose="02020603050405020304" pitchFamily="18" charset="0"/>
              </a:rPr>
              <a:t>Steganography is the method of hiding secret data inside any form of digital media. The main idea behind steganography is to hide the existence of data in any medium like audio, video, image, etc.</a:t>
            </a:r>
          </a:p>
          <a:p>
            <a:pPr marL="0" indent="0" algn="just">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bg1"/>
                </a:solidFill>
                <a:latin typeface="Times New Roman" panose="02020603050405020304" pitchFamily="18" charset="0"/>
                <a:cs typeface="Times New Roman" panose="02020603050405020304" pitchFamily="18" charset="0"/>
              </a:rPr>
              <a:t>When we talk about image steganography, the idea is quite simple. Images are made up of pixels which usually refer to the color of that particular pixel. In a grayscale (black and white) image, these pixel values range from 0-255, 0 being black and 255 being white. </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399C9C57-8EBE-467F-B462-AA182B80161F}" type="slidenum">
              <a:rPr lang="en-US" smtClean="0"/>
              <a:t>4</a:t>
            </a:fld>
            <a:endParaRPr lang="en-US"/>
          </a:p>
        </p:txBody>
      </p:sp>
    </p:spTree>
    <p:extLst>
      <p:ext uri="{BB962C8B-B14F-4D97-AF65-F5344CB8AC3E}">
        <p14:creationId xmlns:p14="http://schemas.microsoft.com/office/powerpoint/2010/main" val="2003400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pPr algn="ctr"/>
            <a:r>
              <a:rPr lang="en-US" dirty="0">
                <a:solidFill>
                  <a:schemeClr val="bg1"/>
                </a:solidFill>
                <a:effectLst>
                  <a:outerShdw blurRad="38100" dist="38100" dir="2700000" algn="tl">
                    <a:srgbClr val="000000">
                      <a:alpha val="43137"/>
                    </a:srgbClr>
                  </a:outerShdw>
                </a:effectLst>
                <a:latin typeface="Baskerville Old Face" panose="02020602080505020303" pitchFamily="18" charset="0"/>
              </a:rPr>
              <a:t>LSB BASED DATA EMBEDDING</a:t>
            </a:r>
          </a:p>
        </p:txBody>
      </p:sp>
      <p:sp>
        <p:nvSpPr>
          <p:cNvPr id="3" name="Content Placeholder 2"/>
          <p:cNvSpPr>
            <a:spLocks noGrp="1"/>
          </p:cNvSpPr>
          <p:nvPr>
            <p:ph idx="1"/>
          </p:nvPr>
        </p:nvSpPr>
        <p:spPr>
          <a:xfrm>
            <a:off x="438955" y="1895017"/>
            <a:ext cx="8962622" cy="3192138"/>
          </a:xfrm>
        </p:spPr>
        <p:txBody>
          <a:bodyPr>
            <a:noAutofit/>
          </a:bodyPr>
          <a:lstStyle/>
          <a:p>
            <a:pPr marL="0" indent="0" algn="just">
              <a:buNone/>
            </a:pPr>
            <a:r>
              <a:rPr lang="en-US" sz="2000" dirty="0">
                <a:solidFill>
                  <a:schemeClr val="bg1"/>
                </a:solidFill>
                <a:latin typeface="Times New Roman" panose="02020603050405020304" pitchFamily="18" charset="0"/>
                <a:cs typeface="Times New Roman" panose="02020603050405020304" pitchFamily="18" charset="0"/>
              </a:rPr>
              <a:t>LSB stands for Least Significant Bit. The idea behind LSB embedding is that if we change the last bit value of a pixel, there won’t be much visible change in the color. For example, 0 is black. Changing the value to 1 won’t make much of a difference since it is still black, just a lighter shade. </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399C9C57-8EBE-467F-B462-AA182B80161F}" type="slidenum">
              <a:rPr lang="en-US" smtClean="0"/>
              <a:t>5</a:t>
            </a:fld>
            <a:endParaRPr lang="en-US"/>
          </a:p>
        </p:txBody>
      </p:sp>
    </p:spTree>
    <p:extLst>
      <p:ext uri="{BB962C8B-B14F-4D97-AF65-F5344CB8AC3E}">
        <p14:creationId xmlns:p14="http://schemas.microsoft.com/office/powerpoint/2010/main" val="139032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pPr algn="ctr"/>
            <a:r>
              <a:rPr lang="en-US" dirty="0">
                <a:solidFill>
                  <a:schemeClr val="bg1"/>
                </a:solidFill>
                <a:effectLst>
                  <a:outerShdw blurRad="38100" dist="38100" dir="2700000" algn="tl">
                    <a:srgbClr val="000000">
                      <a:alpha val="43137"/>
                    </a:srgbClr>
                  </a:outerShdw>
                </a:effectLst>
                <a:latin typeface="Baskerville Old Face" panose="02020602080505020303" pitchFamily="18" charset="0"/>
              </a:rPr>
              <a:t>MATLAB</a:t>
            </a:r>
          </a:p>
        </p:txBody>
      </p:sp>
      <p:sp>
        <p:nvSpPr>
          <p:cNvPr id="3" name="Content Placeholder 2"/>
          <p:cNvSpPr>
            <a:spLocks noGrp="1"/>
          </p:cNvSpPr>
          <p:nvPr>
            <p:ph idx="1"/>
          </p:nvPr>
        </p:nvSpPr>
        <p:spPr>
          <a:xfrm>
            <a:off x="438955" y="1895016"/>
            <a:ext cx="8962622" cy="3926235"/>
          </a:xfrm>
        </p:spPr>
        <p:txBody>
          <a:bodyPr>
            <a:noAutofit/>
          </a:bodyPr>
          <a:lstStyle/>
          <a:p>
            <a:pPr marL="0" indent="0" algn="just">
              <a:buNone/>
            </a:pPr>
            <a:r>
              <a:rPr lang="en-US" sz="2000" dirty="0">
                <a:solidFill>
                  <a:schemeClr val="bg1"/>
                </a:solidFill>
                <a:latin typeface="Times New Roman" panose="02020603050405020304" pitchFamily="18" charset="0"/>
                <a:cs typeface="Times New Roman" panose="02020603050405020304" pitchFamily="18" charset="0"/>
              </a:rPr>
              <a:t>MATLAB, known as Matrix Laboratory, is a highly influential programming language and environment tailored for numerical computations, data analysis, and visualization. With its exceptional versatility and intuitive interface, MATLAB serves as an optimal platform for implementing a diverse range of image processing methodologies, steganography being one of them.</a:t>
            </a:r>
          </a:p>
          <a:p>
            <a:pPr marL="0" indent="0" algn="just">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bg1"/>
                </a:solidFill>
                <a:latin typeface="Times New Roman" panose="02020603050405020304" pitchFamily="18" charset="0"/>
                <a:cs typeface="Times New Roman" panose="02020603050405020304" pitchFamily="18" charset="0"/>
              </a:rPr>
              <a:t>In this project, we leverage the capabilities of MATLAB to develop a program for LSB- based steganography. By harnessing MATLAB's extensive array of built-in functions and toolboxes, we can efficiently manipulate digital images and embed confidential information within them. The integration of MATLAB's advanced image processing features with the concept of steganography enables us to create a robust and effective solution for secure data transmission and protection.</a:t>
            </a:r>
          </a:p>
          <a:p>
            <a:endParaRPr lang="en-US" sz="2000" dirty="0">
              <a:solidFill>
                <a:schemeClr val="bg1"/>
              </a:solidFill>
            </a:endParaRPr>
          </a:p>
        </p:txBody>
      </p:sp>
      <p:sp>
        <p:nvSpPr>
          <p:cNvPr id="7" name="Slide Number Placeholder 6"/>
          <p:cNvSpPr>
            <a:spLocks noGrp="1"/>
          </p:cNvSpPr>
          <p:nvPr>
            <p:ph type="sldNum" sz="quarter" idx="12"/>
          </p:nvPr>
        </p:nvSpPr>
        <p:spPr/>
        <p:txBody>
          <a:bodyPr/>
          <a:lstStyle/>
          <a:p>
            <a:fld id="{399C9C57-8EBE-467F-B462-AA182B80161F}" type="slidenum">
              <a:rPr lang="en-US" smtClean="0"/>
              <a:t>6</a:t>
            </a:fld>
            <a:endParaRPr lang="en-US"/>
          </a:p>
        </p:txBody>
      </p:sp>
    </p:spTree>
    <p:extLst>
      <p:ext uri="{BB962C8B-B14F-4D97-AF65-F5344CB8AC3E}">
        <p14:creationId xmlns:p14="http://schemas.microsoft.com/office/powerpoint/2010/main" val="427722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pPr algn="ctr"/>
            <a:r>
              <a:rPr lang="en-US" dirty="0">
                <a:solidFill>
                  <a:schemeClr val="bg1"/>
                </a:solidFill>
                <a:effectLst>
                  <a:outerShdw blurRad="38100" dist="38100" dir="2700000" algn="tl">
                    <a:srgbClr val="000000">
                      <a:alpha val="43137"/>
                    </a:srgbClr>
                  </a:outerShdw>
                </a:effectLst>
                <a:latin typeface="Baskerville Old Face" panose="02020602080505020303" pitchFamily="18" charset="0"/>
              </a:rPr>
              <a:t>PROPOSED METHODOLOGY</a:t>
            </a:r>
          </a:p>
        </p:txBody>
      </p:sp>
      <p:sp>
        <p:nvSpPr>
          <p:cNvPr id="3" name="Content Placeholder 2"/>
          <p:cNvSpPr>
            <a:spLocks noGrp="1"/>
          </p:cNvSpPr>
          <p:nvPr>
            <p:ph idx="1"/>
          </p:nvPr>
        </p:nvSpPr>
        <p:spPr>
          <a:xfrm>
            <a:off x="438955" y="1895016"/>
            <a:ext cx="8962622" cy="4711846"/>
          </a:xfrm>
        </p:spPr>
        <p:txBody>
          <a:bodyPr>
            <a:noAutofit/>
          </a:bodyPr>
          <a:lstStyle/>
          <a:p>
            <a:pPr marL="342900" indent="-342900">
              <a:buFont typeface="+mj-lt"/>
              <a:buAutoNum type="arabicPeriod"/>
            </a:pPr>
            <a:r>
              <a:rPr lang="en-US" sz="2000" dirty="0" smtClean="0">
                <a:solidFill>
                  <a:schemeClr val="bg1"/>
                </a:solidFill>
                <a:latin typeface="Times New Roman" panose="02020603050405020304" pitchFamily="18" charset="0"/>
                <a:cs typeface="Times New Roman" panose="02020603050405020304" pitchFamily="18" charset="0"/>
              </a:rPr>
              <a:t>Convert the image to grayscale.</a:t>
            </a:r>
          </a:p>
          <a:p>
            <a:pPr marL="342900" indent="-342900">
              <a:buFont typeface="+mj-lt"/>
              <a:buAutoNum type="arabicPeriod"/>
            </a:pPr>
            <a:r>
              <a:rPr lang="en-US" sz="2000" dirty="0" smtClean="0">
                <a:solidFill>
                  <a:schemeClr val="bg1"/>
                </a:solidFill>
                <a:latin typeface="Times New Roman" panose="02020603050405020304" pitchFamily="18" charset="0"/>
                <a:cs typeface="Times New Roman" panose="02020603050405020304" pitchFamily="18" charset="0"/>
              </a:rPr>
              <a:t>Resize the image if needed.</a:t>
            </a:r>
          </a:p>
          <a:p>
            <a:pPr marL="342900" indent="-342900">
              <a:buFont typeface="+mj-lt"/>
              <a:buAutoNum type="arabicPeriod"/>
            </a:pPr>
            <a:r>
              <a:rPr lang="en-US" sz="2000" dirty="0" smtClean="0">
                <a:solidFill>
                  <a:schemeClr val="bg1"/>
                </a:solidFill>
                <a:latin typeface="Times New Roman" panose="02020603050405020304" pitchFamily="18" charset="0"/>
                <a:cs typeface="Times New Roman" panose="02020603050405020304" pitchFamily="18" charset="0"/>
              </a:rPr>
              <a:t>Convert the message to its binary format.</a:t>
            </a:r>
          </a:p>
          <a:p>
            <a:pPr marL="342900" indent="-342900">
              <a:buFont typeface="+mj-lt"/>
              <a:buAutoNum type="arabicPeriod"/>
            </a:pPr>
            <a:r>
              <a:rPr lang="en-US" sz="2000" dirty="0" smtClean="0">
                <a:solidFill>
                  <a:schemeClr val="bg1"/>
                </a:solidFill>
                <a:latin typeface="Times New Roman" panose="02020603050405020304" pitchFamily="18" charset="0"/>
                <a:cs typeface="Times New Roman" panose="02020603050405020304" pitchFamily="18" charset="0"/>
              </a:rPr>
              <a:t>Initialize output image same as input image.</a:t>
            </a:r>
          </a:p>
          <a:p>
            <a:pPr marL="342900" indent="-342900">
              <a:buFont typeface="+mj-lt"/>
              <a:buAutoNum type="arabicPeriod"/>
            </a:pPr>
            <a:r>
              <a:rPr lang="en-US" sz="2000" dirty="0" smtClean="0">
                <a:solidFill>
                  <a:schemeClr val="bg1"/>
                </a:solidFill>
                <a:latin typeface="Times New Roman" panose="02020603050405020304" pitchFamily="18" charset="0"/>
                <a:cs typeface="Times New Roman" panose="02020603050405020304" pitchFamily="18" charset="0"/>
              </a:rPr>
              <a:t>Traverse through each pixel of the </a:t>
            </a:r>
            <a:r>
              <a:rPr lang="en-US" sz="2000" dirty="0">
                <a:solidFill>
                  <a:schemeClr val="bg1"/>
                </a:solidFill>
                <a:latin typeface="Times New Roman" panose="02020603050405020304" pitchFamily="18" charset="0"/>
                <a:cs typeface="Times New Roman" panose="02020603050405020304" pitchFamily="18" charset="0"/>
              </a:rPr>
              <a:t>image</a:t>
            </a:r>
            <a:r>
              <a:rPr lang="en-US" sz="2000" dirty="0" smtClean="0">
                <a:solidFill>
                  <a:schemeClr val="bg1"/>
                </a:solidFill>
                <a:latin typeface="Times New Roman" panose="02020603050405020304" pitchFamily="18" charset="0"/>
                <a:cs typeface="Times New Roman" panose="02020603050405020304" pitchFamily="18" charset="0"/>
              </a:rPr>
              <a:t> and do the following:</a:t>
            </a:r>
          </a:p>
          <a:p>
            <a:pPr lvl="1"/>
            <a:r>
              <a:rPr lang="en-US" sz="1400" dirty="0" smtClean="0">
                <a:solidFill>
                  <a:schemeClr val="bg1"/>
                </a:solidFill>
                <a:latin typeface="Times New Roman" panose="02020603050405020304" pitchFamily="18" charset="0"/>
                <a:cs typeface="Times New Roman" panose="02020603050405020304" pitchFamily="18" charset="0"/>
              </a:rPr>
              <a:t>Convert the pixel value to binary.</a:t>
            </a:r>
          </a:p>
          <a:p>
            <a:pPr lvl="1"/>
            <a:r>
              <a:rPr lang="en-US" sz="1400" dirty="0" smtClean="0">
                <a:solidFill>
                  <a:schemeClr val="bg1"/>
                </a:solidFill>
                <a:latin typeface="Times New Roman" panose="02020603050405020304" pitchFamily="18" charset="0"/>
                <a:cs typeface="Times New Roman" panose="02020603050405020304" pitchFamily="18" charset="0"/>
              </a:rPr>
              <a:t>Get the next bit of the message to be embedded.</a:t>
            </a:r>
          </a:p>
          <a:p>
            <a:pPr lvl="1"/>
            <a:r>
              <a:rPr lang="en-US" sz="1400" dirty="0" smtClean="0">
                <a:solidFill>
                  <a:schemeClr val="bg1"/>
                </a:solidFill>
                <a:latin typeface="Times New Roman" panose="02020603050405020304" pitchFamily="18" charset="0"/>
                <a:cs typeface="Times New Roman" panose="02020603050405020304" pitchFamily="18" charset="0"/>
              </a:rPr>
              <a:t>Create a variable temp.</a:t>
            </a:r>
          </a:p>
          <a:p>
            <a:pPr lvl="1"/>
            <a:r>
              <a:rPr lang="en-US" sz="1400" dirty="0" smtClean="0">
                <a:solidFill>
                  <a:schemeClr val="bg1"/>
                </a:solidFill>
                <a:latin typeface="Times New Roman" panose="02020603050405020304" pitchFamily="18" charset="0"/>
                <a:cs typeface="Times New Roman" panose="02020603050405020304" pitchFamily="18" charset="0"/>
              </a:rPr>
              <a:t>If the message bit and the LSB of the pixel are same, set temp = 0</a:t>
            </a:r>
          </a:p>
          <a:p>
            <a:pPr lvl="1"/>
            <a:r>
              <a:rPr lang="en-US" sz="1400" dirty="0" smtClean="0">
                <a:solidFill>
                  <a:schemeClr val="bg1"/>
                </a:solidFill>
                <a:latin typeface="Times New Roman" panose="02020603050405020304" pitchFamily="18" charset="0"/>
                <a:cs typeface="Times New Roman" panose="02020603050405020304" pitchFamily="18" charset="0"/>
              </a:rPr>
              <a:t>If the message bit and the LSB of the pixel are different, set temp = 1</a:t>
            </a:r>
          </a:p>
          <a:p>
            <a:pPr lvl="1"/>
            <a:r>
              <a:rPr lang="en-US" sz="1400" dirty="0" smtClean="0">
                <a:solidFill>
                  <a:schemeClr val="bg1"/>
                </a:solidFill>
                <a:latin typeface="Times New Roman" panose="02020603050405020304" pitchFamily="18" charset="0"/>
                <a:cs typeface="Times New Roman" panose="02020603050405020304" pitchFamily="18" charset="0"/>
              </a:rPr>
              <a:t>This setting of temp can be done by taking XOR of message bit and the LSB of the pixel.</a:t>
            </a:r>
          </a:p>
          <a:p>
            <a:pPr lvl="1"/>
            <a:r>
              <a:rPr lang="en-US" sz="1400" dirty="0" smtClean="0">
                <a:solidFill>
                  <a:schemeClr val="bg1"/>
                </a:solidFill>
                <a:latin typeface="Times New Roman" panose="02020603050405020304" pitchFamily="18" charset="0"/>
                <a:cs typeface="Times New Roman" panose="02020603050405020304" pitchFamily="18" charset="0"/>
              </a:rPr>
              <a:t> Update the pixel of output image to input image pixel value + temp.</a:t>
            </a:r>
          </a:p>
          <a:p>
            <a:pPr marL="342900" indent="-342900">
              <a:buFont typeface="+mj-lt"/>
              <a:buAutoNum type="arabicPeriod"/>
            </a:pPr>
            <a:r>
              <a:rPr lang="en-US" sz="2000" dirty="0" smtClean="0">
                <a:solidFill>
                  <a:schemeClr val="bg1"/>
                </a:solidFill>
                <a:latin typeface="Times New Roman" panose="02020603050405020304" pitchFamily="18" charset="0"/>
                <a:cs typeface="Times New Roman" panose="02020603050405020304" pitchFamily="18" charset="0"/>
              </a:rPr>
              <a:t>Keep updating the output image till all the bits in the message are embedded.</a:t>
            </a:r>
          </a:p>
          <a:p>
            <a:pPr marL="342900" indent="-342900">
              <a:buFont typeface="+mj-lt"/>
              <a:buAutoNum type="arabicPeriod"/>
            </a:pPr>
            <a:r>
              <a:rPr lang="en-US" sz="2000" dirty="0" smtClean="0">
                <a:solidFill>
                  <a:schemeClr val="bg1"/>
                </a:solidFill>
                <a:latin typeface="Times New Roman" panose="02020603050405020304" pitchFamily="18" charset="0"/>
                <a:cs typeface="Times New Roman" panose="02020603050405020304" pitchFamily="18" charset="0"/>
              </a:rPr>
              <a:t>Finally, write the input as well as the output image to the local system.</a:t>
            </a:r>
          </a:p>
        </p:txBody>
      </p:sp>
      <p:sp>
        <p:nvSpPr>
          <p:cNvPr id="6" name="Slide Number Placeholder 5"/>
          <p:cNvSpPr>
            <a:spLocks noGrp="1"/>
          </p:cNvSpPr>
          <p:nvPr>
            <p:ph type="sldNum" sz="quarter" idx="12"/>
          </p:nvPr>
        </p:nvSpPr>
        <p:spPr/>
        <p:txBody>
          <a:bodyPr/>
          <a:lstStyle/>
          <a:p>
            <a:fld id="{399C9C57-8EBE-467F-B462-AA182B80161F}" type="slidenum">
              <a:rPr lang="en-US" smtClean="0"/>
              <a:t>7</a:t>
            </a:fld>
            <a:endParaRPr lang="en-US"/>
          </a:p>
        </p:txBody>
      </p:sp>
    </p:spTree>
    <p:extLst>
      <p:ext uri="{BB962C8B-B14F-4D97-AF65-F5344CB8AC3E}">
        <p14:creationId xmlns:p14="http://schemas.microsoft.com/office/powerpoint/2010/main" val="171745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pPr algn="ctr"/>
            <a:r>
              <a:rPr lang="en-US" dirty="0">
                <a:solidFill>
                  <a:schemeClr val="bg1"/>
                </a:solidFill>
                <a:effectLst>
                  <a:outerShdw blurRad="38100" dist="38100" dir="2700000" algn="tl">
                    <a:srgbClr val="000000">
                      <a:alpha val="43137"/>
                    </a:srgbClr>
                  </a:outerShdw>
                </a:effectLst>
                <a:latin typeface="Baskerville Old Face" panose="02020602080505020303" pitchFamily="18" charset="0"/>
              </a:rPr>
              <a:t>RESULTS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447" y="1690687"/>
            <a:ext cx="4186906" cy="4186906"/>
          </a:xfrm>
          <a:prstGeom prst="rect">
            <a:avLst/>
          </a:prstGeom>
        </p:spPr>
      </p:pic>
      <p:sp>
        <p:nvSpPr>
          <p:cNvPr id="6" name="TextBox 5"/>
          <p:cNvSpPr txBox="1"/>
          <p:nvPr/>
        </p:nvSpPr>
        <p:spPr>
          <a:xfrm>
            <a:off x="2962140" y="5880280"/>
            <a:ext cx="2073499"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Fig. 1. Input Image</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3290" y="1690687"/>
            <a:ext cx="4176714" cy="4176714"/>
          </a:xfrm>
          <a:prstGeom prst="rect">
            <a:avLst/>
          </a:prstGeom>
        </p:spPr>
      </p:pic>
      <p:sp>
        <p:nvSpPr>
          <p:cNvPr id="8" name="TextBox 7"/>
          <p:cNvSpPr txBox="1"/>
          <p:nvPr/>
        </p:nvSpPr>
        <p:spPr>
          <a:xfrm>
            <a:off x="7287290" y="5877593"/>
            <a:ext cx="3126347" cy="461665"/>
          </a:xfrm>
          <a:prstGeom prst="rect">
            <a:avLst/>
          </a:prstGeom>
          <a:noFill/>
        </p:spPr>
        <p:txBody>
          <a:bodyPr wrap="square" rtlCol="0">
            <a:spAutoFit/>
          </a:bodyPr>
          <a:lstStyle/>
          <a:p>
            <a:pPr algn="ctr"/>
            <a:r>
              <a:rPr lang="en-US" sz="1200" dirty="0" smtClean="0">
                <a:solidFill>
                  <a:schemeClr val="bg1"/>
                </a:solidFill>
                <a:latin typeface="Times New Roman" panose="02020603050405020304" pitchFamily="18" charset="0"/>
                <a:cs typeface="Times New Roman" panose="02020603050405020304" pitchFamily="18" charset="0"/>
              </a:rPr>
              <a:t>Fig. 2. Output Image with text ‘secret’ embedded</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399C9C57-8EBE-467F-B462-AA182B80161F}" type="slidenum">
              <a:rPr lang="en-US" smtClean="0"/>
              <a:t>8</a:t>
            </a:fld>
            <a:endParaRPr lang="en-US"/>
          </a:p>
        </p:txBody>
      </p:sp>
    </p:spTree>
    <p:extLst>
      <p:ext uri="{BB962C8B-B14F-4D97-AF65-F5344CB8AC3E}">
        <p14:creationId xmlns:p14="http://schemas.microsoft.com/office/powerpoint/2010/main" val="61148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pPr algn="ctr"/>
            <a:r>
              <a:rPr lang="en-US" dirty="0">
                <a:solidFill>
                  <a:schemeClr val="bg1"/>
                </a:solidFill>
                <a:effectLst>
                  <a:outerShdw blurRad="38100" dist="38100" dir="2700000" algn="tl">
                    <a:srgbClr val="000000">
                      <a:alpha val="43137"/>
                    </a:srgbClr>
                  </a:outerShdw>
                </a:effectLst>
                <a:latin typeface="Baskerville Old Face" panose="02020602080505020303" pitchFamily="18" charset="0"/>
              </a:rPr>
              <a:t>CONCLUSION</a:t>
            </a:r>
          </a:p>
        </p:txBody>
      </p:sp>
      <p:sp>
        <p:nvSpPr>
          <p:cNvPr id="3" name="Content Placeholder 2"/>
          <p:cNvSpPr>
            <a:spLocks noGrp="1"/>
          </p:cNvSpPr>
          <p:nvPr>
            <p:ph idx="1"/>
          </p:nvPr>
        </p:nvSpPr>
        <p:spPr>
          <a:xfrm>
            <a:off x="438955" y="1895016"/>
            <a:ext cx="8962622" cy="3926235"/>
          </a:xfrm>
        </p:spPr>
        <p:txBody>
          <a:bodyPr>
            <a:noAutofit/>
          </a:bodyPr>
          <a:lstStyle/>
          <a:p>
            <a:pPr marL="0" indent="0">
              <a:buNone/>
            </a:pPr>
            <a:r>
              <a:rPr lang="en-US" sz="2000" dirty="0" smtClean="0">
                <a:solidFill>
                  <a:schemeClr val="bg1"/>
                </a:solidFill>
                <a:latin typeface="Times New Roman" panose="02020603050405020304" pitchFamily="18" charset="0"/>
                <a:cs typeface="Times New Roman" panose="02020603050405020304" pitchFamily="18" charset="0"/>
              </a:rPr>
              <a:t>In conclusion, the implementation of LSB-based steganography using MATLAB provides a reliable method for hiding secret data within digital images, ensuring secure communication and confidentiality of information. This project offers a practical and effective solution for data concealment while leveraging the power of MATLAB's image processing capabilities.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99C9C57-8EBE-467F-B462-AA182B80161F}" type="slidenum">
              <a:rPr lang="en-US" smtClean="0"/>
              <a:t>9</a:t>
            </a:fld>
            <a:endParaRPr lang="en-US"/>
          </a:p>
        </p:txBody>
      </p:sp>
    </p:spTree>
    <p:extLst>
      <p:ext uri="{BB962C8B-B14F-4D97-AF65-F5344CB8AC3E}">
        <p14:creationId xmlns:p14="http://schemas.microsoft.com/office/powerpoint/2010/main" val="1895678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666</Words>
  <Application>Microsoft Office PowerPoint</Application>
  <PresentationFormat>Widescreen</PresentationFormat>
  <Paragraphs>60</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Baskerville Old Face</vt:lpstr>
      <vt:lpstr>Calibri</vt:lpstr>
      <vt:lpstr>Calibri Light</vt:lpstr>
      <vt:lpstr>Times New Roman</vt:lpstr>
      <vt:lpstr>Office Theme</vt:lpstr>
      <vt:lpstr>Image Steganography</vt:lpstr>
      <vt:lpstr>CONTENTS</vt:lpstr>
      <vt:lpstr>PROBLEM STATEMENT</vt:lpstr>
      <vt:lpstr>STEGANOGRAPHY</vt:lpstr>
      <vt:lpstr>LSB BASED DATA EMBEDDING</vt:lpstr>
      <vt:lpstr>MATLAB</vt:lpstr>
      <vt:lpstr>PROPOSED METHODOLOGY</vt:lpstr>
      <vt:lpstr>RESULTS</vt:lpstr>
      <vt:lpstr>CONCLUSION</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Steganography</dc:title>
  <dc:creator>21PWCSE2017</dc:creator>
  <cp:lastModifiedBy>21PWCSE2017</cp:lastModifiedBy>
  <cp:revision>7</cp:revision>
  <dcterms:created xsi:type="dcterms:W3CDTF">2023-07-04T18:54:17Z</dcterms:created>
  <dcterms:modified xsi:type="dcterms:W3CDTF">2023-07-04T19:30:25Z</dcterms:modified>
</cp:coreProperties>
</file>